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139"/>
    <a:srgbClr val="E0A844"/>
    <a:srgbClr val="0000FF"/>
    <a:srgbClr val="FF4F4F"/>
    <a:srgbClr val="43B9C9"/>
    <a:srgbClr val="3098A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60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058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065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033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425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710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246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08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478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259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92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09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0BC61-57FC-4027-9447-09EE388B6B1C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7710-767B-47F7-9745-6243D3FEB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235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12620" cy="1132296"/>
          </a:xfrm>
          <a:prstGeom prst="rect">
            <a:avLst/>
          </a:prstGeom>
          <a:solidFill>
            <a:srgbClr val="E0A844">
              <a:alpha val="34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612" y="75728"/>
            <a:ext cx="7920880" cy="620687"/>
          </a:xfrm>
          <a:effectLst>
            <a:outerShdw dist="76200" dir="1560000" algn="ctr" rotWithShape="0">
              <a:srgbClr val="000000">
                <a:alpha val="34000"/>
              </a:srgbClr>
            </a:outerShdw>
          </a:effectLst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3098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3200" b="1" dirty="0" smtClean="0">
                <a:solidFill>
                  <a:srgbClr val="3098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Памятка</a:t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И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спользование открытого огня</a:t>
            </a:r>
            <a:endParaRPr lang="ru-RU" sz="2400" b="1" dirty="0">
              <a:solidFill>
                <a:srgbClr val="3098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27818" y="1088566"/>
            <a:ext cx="8856984" cy="5724666"/>
          </a:xfrm>
          <a:prstGeom prst="round2DiagRect">
            <a:avLst/>
          </a:prstGeom>
          <a:solidFill>
            <a:srgbClr val="E0A844">
              <a:alpha val="40000"/>
            </a:srgbClr>
          </a:solidFill>
          <a:ln w="762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354008" y="5950832"/>
            <a:ext cx="4559297" cy="823302"/>
          </a:xfrm>
          <a:prstGeom prst="rect">
            <a:avLst/>
          </a:prstGeom>
          <a:noFill/>
          <a:ln cap="flat" cmpd="sng">
            <a:solidFill>
              <a:schemeClr val="accent6">
                <a:lumMod val="50000"/>
              </a:schemeClr>
            </a:solidFill>
            <a:beve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spcAft>
                <a:spcPts val="300"/>
              </a:spcAft>
              <a:defRPr/>
            </a:pPr>
            <a:r>
              <a:rPr lang="ru-RU" altLang="ru-RU" sz="1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Экстренный вызов пожарных и спасателей </a:t>
            </a:r>
            <a:r>
              <a:rPr lang="ru-RU" altLang="ru-RU" sz="1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 </a:t>
            </a:r>
            <a:r>
              <a:rPr lang="ru-RU" altLang="ru-RU" sz="1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101,112 </a:t>
            </a:r>
          </a:p>
          <a:p>
            <a:pPr lvl="1" algn="ctr">
              <a:spcAft>
                <a:spcPts val="300"/>
              </a:spcAft>
              <a:defRPr/>
            </a:pPr>
            <a:r>
              <a:rPr lang="ru-RU" altLang="ru-RU" sz="1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Единый телефон доверия Главного управления</a:t>
            </a:r>
          </a:p>
          <a:p>
            <a:pPr lvl="1" algn="ctr">
              <a:spcAft>
                <a:spcPts val="300"/>
              </a:spcAft>
              <a:defRPr/>
            </a:pPr>
            <a:r>
              <a:rPr lang="ru-RU" altLang="ru-RU" sz="1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МЧС России по Пермскому краю -   (342</a:t>
            </a:r>
            <a:r>
              <a:rPr lang="ru-RU" altLang="ru-RU" sz="10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ru-RU" altLang="ru-RU" sz="1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258-40-02</a:t>
            </a:r>
            <a:r>
              <a:rPr lang="ru-RU" altLang="ru-RU" sz="1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 </a:t>
            </a:r>
          </a:p>
          <a:p>
            <a:pPr lvl="1" algn="ctr">
              <a:spcAft>
                <a:spcPts val="300"/>
              </a:spcAft>
              <a:defRPr/>
            </a:pPr>
            <a:r>
              <a:rPr lang="ru-RU" altLang="ru-RU" sz="1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сайт МЧС </a:t>
            </a:r>
            <a:r>
              <a:rPr lang="ru-RU" altLang="ru-RU" sz="1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59.mchs.gov.ru</a:t>
            </a:r>
            <a:endParaRPr lang="ru-RU" altLang="ru-RU" sz="1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11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2" y="5204"/>
            <a:ext cx="865473" cy="1083362"/>
          </a:xfrm>
          <a:prstGeom prst="rect">
            <a:avLst/>
          </a:prstGeom>
          <a:noFill/>
          <a:ln>
            <a:noFill/>
          </a:ln>
          <a:effectLst>
            <a:outerShdw dist="63500" dir="19380000" algn="ctr" rotWithShape="0">
              <a:schemeClr val="tx1"/>
            </a:outerShdw>
            <a:softEdge rad="673100"/>
          </a:effectLst>
          <a:scene3d>
            <a:camera prst="orthographicFront"/>
            <a:lightRig rig="threePt" dir="t">
              <a:rot lat="0" lon="0" rev="0"/>
            </a:lightRig>
          </a:scene3d>
          <a:sp3d extrusionH="76200">
            <a:bevelT w="190500" h="120650" prst="softRound"/>
            <a:bevelB w="82550"/>
            <a:extrusionClr>
              <a:schemeClr val="tx1"/>
            </a:extrusion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 flipH="1">
            <a:off x="177029" y="1113125"/>
            <a:ext cx="8608384" cy="4878259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flood" dir="t"/>
          </a:scene3d>
          <a:sp3d extrusionH="76200">
            <a:extrusionClr>
              <a:schemeClr val="tx1"/>
            </a:extrusion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ПРОЦЕССЕ  ПИКНИКА НЕ СТОИТ ЗАБЫВАТЬ</a:t>
            </a:r>
          </a:p>
          <a:p>
            <a:pPr algn="ctr"/>
            <a:r>
              <a:rPr lang="ru-RU" sz="14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 МЕРАХ ПОЖАРНОЙ БЕЗОПАСНОСТИ.</a:t>
            </a:r>
            <a:r>
              <a:rPr lang="ru-RU" sz="14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ВЕДЬ ДЛЯ ПРИГОТОВЛЕНИЯ ШАШЛЫКА</a:t>
            </a:r>
          </a:p>
          <a:p>
            <a:pPr algn="ctr"/>
            <a:r>
              <a:rPr lang="ru-RU" sz="14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ИСПОЛЬЗУЕТСЯ ОТКРЫТЫЙ ОГОНЬ.</a:t>
            </a:r>
          </a:p>
          <a:p>
            <a:endParaRPr lang="ru-RU" sz="800" dirty="0">
              <a:solidFill>
                <a:srgbClr val="04013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готовите шашлык на даче или приусадебном участке, располагайте мангал в специально отведенном для этого месте, вдали от дома и хозяйственных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построек;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оставляйте разожженный мангал без присмотра,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доверяйте разведение огня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детям;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приготовлении шашлыков не забывайте, что раздуваемые ветром искры могут разлететься на большое расстояние, далее начинается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тление;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использовать для розжига легковоспламеняющиеся и горючие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жидкости;</a:t>
            </a:r>
          </a:p>
          <a:p>
            <a:endParaRPr lang="ru-RU" sz="1600" dirty="0" smtClean="0">
              <a:solidFill>
                <a:srgbClr val="04013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1600" b="1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Устраивая костер в лесу соблюдайте правила: </a:t>
            </a:r>
          </a:p>
          <a:p>
            <a:r>
              <a:rPr lang="ru-RU" sz="5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0"/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Используйте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разведения костра только специально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оборудованные места</a:t>
            </a:r>
          </a:p>
          <a:p>
            <a:pPr lvl="0"/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уже имеющиеся старые кострища;</a:t>
            </a:r>
          </a:p>
          <a:p>
            <a:pPr lvl="0"/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Не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разводите большой костер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1600" dirty="0">
              <a:solidFill>
                <a:srgbClr val="04013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150000"/>
              </a:lnSpc>
            </a:pP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Разжигайте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костер подальше от нависающих ветвей, гнилых пней, сухой травы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1600" dirty="0">
              <a:solidFill>
                <a:srgbClr val="04013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Никогда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оставляйте костер без присмотра;</a:t>
            </a:r>
          </a:p>
          <a:p>
            <a:pPr lvl="0">
              <a:lnSpc>
                <a:spcPct val="150000"/>
              </a:lnSpc>
            </a:pP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 </a:t>
            </a:r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 отдыха тщательно заливайте костер водой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/>
            <a:r>
              <a:rPr lang="ru-RU" sz="1600" dirty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rgbClr val="040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При введении противопожарного режима запрещено разводить костры в лесу. </a:t>
            </a:r>
            <a:endParaRPr lang="ru-RU" sz="1600" dirty="0">
              <a:solidFill>
                <a:srgbClr val="04013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595" y="3387462"/>
            <a:ext cx="1610208" cy="1610208"/>
          </a:xfrm>
          <a:prstGeom prst="rect">
            <a:avLst/>
          </a:prstGeom>
        </p:spPr>
      </p:pic>
      <p:sp>
        <p:nvSpPr>
          <p:cNvPr id="16" name="Стрелка вправо 15"/>
          <p:cNvSpPr/>
          <p:nvPr/>
        </p:nvSpPr>
        <p:spPr>
          <a:xfrm>
            <a:off x="151496" y="3983710"/>
            <a:ext cx="287114" cy="227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163198" y="4446240"/>
            <a:ext cx="287114" cy="227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76029" y="4795102"/>
            <a:ext cx="287114" cy="227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174045" y="5064108"/>
            <a:ext cx="287114" cy="227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74045" y="5383700"/>
            <a:ext cx="287114" cy="227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174045" y="5665206"/>
            <a:ext cx="287114" cy="227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70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181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Памятка Использование открытого огня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спасения утопающих</dc:title>
  <dc:creator>Каспер</dc:creator>
  <cp:lastModifiedBy>Pressa59</cp:lastModifiedBy>
  <cp:revision>31</cp:revision>
  <cp:lastPrinted>2017-05-12T10:48:44Z</cp:lastPrinted>
  <dcterms:created xsi:type="dcterms:W3CDTF">2015-07-31T02:07:01Z</dcterms:created>
  <dcterms:modified xsi:type="dcterms:W3CDTF">2018-05-16T06:42:20Z</dcterms:modified>
</cp:coreProperties>
</file>